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56" r:id="rId5"/>
    <p:sldId id="257" r:id="rId6"/>
    <p:sldId id="288" r:id="rId7"/>
    <p:sldId id="267" r:id="rId8"/>
    <p:sldId id="287" r:id="rId9"/>
    <p:sldId id="272" r:id="rId10"/>
    <p:sldId id="274" r:id="rId11"/>
    <p:sldId id="284" r:id="rId12"/>
    <p:sldId id="283" r:id="rId13"/>
    <p:sldId id="289"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Integral CF Bold" pitchFamily="2" charset="77"/>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1F1"/>
    <a:srgbClr val="A7749D"/>
    <a:srgbClr val="FF0057"/>
    <a:srgbClr val="002E5F"/>
    <a:srgbClr val="8C00A5"/>
    <a:srgbClr val="FE6EA4"/>
    <a:srgbClr val="00CEC0"/>
    <a:srgbClr val="E6FB04"/>
    <a:srgbClr val="EB0E67"/>
    <a:srgbClr val="A7FF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22CB6A-D0A3-8044-A6FA-D8300B2E2CA3}" v="332" dt="2023-01-26T22:46:37.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9"/>
    <p:restoredTop sz="94643"/>
  </p:normalViewPr>
  <p:slideViewPr>
    <p:cSldViewPr snapToGrid="0">
      <p:cViewPr>
        <p:scale>
          <a:sx n="73" d="100"/>
          <a:sy n="73" d="100"/>
        </p:scale>
        <p:origin x="2088" y="1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F5F83-FD4F-410F-8DC2-3FA86C2EE345}" type="datetimeFigureOut">
              <a:rPr lang="en-GB" smtClean="0"/>
              <a:t>25/01/2023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A10D0-20D9-4461-9337-5FE1B4A402F6}" type="slidenum">
              <a:rPr lang="en-GB" smtClean="0"/>
              <a:t>‹#›</a:t>
            </a:fld>
            <a:endParaRPr lang="en-GB"/>
          </a:p>
        </p:txBody>
      </p:sp>
    </p:spTree>
    <p:extLst>
      <p:ext uri="{BB962C8B-B14F-4D97-AF65-F5344CB8AC3E}">
        <p14:creationId xmlns:p14="http://schemas.microsoft.com/office/powerpoint/2010/main" val="2789396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MT</a:t>
            </a:r>
          </a:p>
        </p:txBody>
      </p:sp>
      <p:sp>
        <p:nvSpPr>
          <p:cNvPr id="4" name="Slide Number Placeholder 3"/>
          <p:cNvSpPr>
            <a:spLocks noGrp="1"/>
          </p:cNvSpPr>
          <p:nvPr>
            <p:ph type="sldNum" sz="quarter" idx="10"/>
          </p:nvPr>
        </p:nvSpPr>
        <p:spPr/>
        <p:txBody>
          <a:bodyPr/>
          <a:lstStyle/>
          <a:p>
            <a:fld id="{8A6A10D0-20D9-4461-9337-5FE1B4A402F6}" type="slidenum">
              <a:rPr lang="en-GB" smtClean="0"/>
              <a:t>1</a:t>
            </a:fld>
            <a:endParaRPr lang="en-GB"/>
          </a:p>
        </p:txBody>
      </p:sp>
    </p:spTree>
    <p:extLst>
      <p:ext uri="{BB962C8B-B14F-4D97-AF65-F5344CB8AC3E}">
        <p14:creationId xmlns:p14="http://schemas.microsoft.com/office/powerpoint/2010/main" val="16488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a:t>
            </a:r>
          </a:p>
        </p:txBody>
      </p:sp>
      <p:sp>
        <p:nvSpPr>
          <p:cNvPr id="4" name="Slide Number Placeholder 3"/>
          <p:cNvSpPr>
            <a:spLocks noGrp="1"/>
          </p:cNvSpPr>
          <p:nvPr>
            <p:ph type="sldNum" sz="quarter" idx="10"/>
          </p:nvPr>
        </p:nvSpPr>
        <p:spPr/>
        <p:txBody>
          <a:bodyPr/>
          <a:lstStyle/>
          <a:p>
            <a:fld id="{8A6A10D0-20D9-4461-9337-5FE1B4A402F6}" type="slidenum">
              <a:rPr lang="en-GB" smtClean="0"/>
              <a:t>4</a:t>
            </a:fld>
            <a:endParaRPr lang="en-GB"/>
          </a:p>
        </p:txBody>
      </p:sp>
    </p:spTree>
    <p:extLst>
      <p:ext uri="{BB962C8B-B14F-4D97-AF65-F5344CB8AC3E}">
        <p14:creationId xmlns:p14="http://schemas.microsoft.com/office/powerpoint/2010/main" val="316785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518E8CF-A517-4FA9-BCB6-845E27B5F7BE}" type="datetimeFigureOut">
              <a:rPr lang="en-GB" smtClean="0"/>
              <a:t>25/01/2023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3479997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18E8CF-A517-4FA9-BCB6-845E27B5F7BE}" type="datetimeFigureOut">
              <a:rPr lang="en-GB" smtClean="0"/>
              <a:t>25/01/2023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99271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18E8CF-A517-4FA9-BCB6-845E27B5F7BE}" type="datetimeFigureOut">
              <a:rPr lang="en-GB" smtClean="0"/>
              <a:t>25/01/2023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338203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18E8CF-A517-4FA9-BCB6-845E27B5F7BE}" type="datetimeFigureOut">
              <a:rPr lang="en-GB" smtClean="0"/>
              <a:t>25/01/2023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102868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18E8CF-A517-4FA9-BCB6-845E27B5F7BE}" type="datetimeFigureOut">
              <a:rPr lang="en-GB" smtClean="0"/>
              <a:t>25/01/2023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377653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518E8CF-A517-4FA9-BCB6-845E27B5F7BE}" type="datetimeFigureOut">
              <a:rPr lang="en-GB" smtClean="0"/>
              <a:t>25/01/2023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195645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518E8CF-A517-4FA9-BCB6-845E27B5F7BE}" type="datetimeFigureOut">
              <a:rPr lang="en-GB" smtClean="0"/>
              <a:t>25/01/2023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37361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518E8CF-A517-4FA9-BCB6-845E27B5F7BE}" type="datetimeFigureOut">
              <a:rPr lang="en-GB" smtClean="0"/>
              <a:t>25/01/2023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207424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8E8CF-A517-4FA9-BCB6-845E27B5F7BE}" type="datetimeFigureOut">
              <a:rPr lang="en-GB" smtClean="0"/>
              <a:t>25/01/2023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133145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8E8CF-A517-4FA9-BCB6-845E27B5F7BE}" type="datetimeFigureOut">
              <a:rPr lang="en-GB" smtClean="0"/>
              <a:t>25/01/2023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7273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8E8CF-A517-4FA9-BCB6-845E27B5F7BE}" type="datetimeFigureOut">
              <a:rPr lang="en-GB" smtClean="0"/>
              <a:t>25/01/2023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75981F-D58E-4A9E-BC4C-B1AB42EFB601}" type="slidenum">
              <a:rPr lang="en-GB" smtClean="0"/>
              <a:t>‹#›</a:t>
            </a:fld>
            <a:endParaRPr lang="en-GB"/>
          </a:p>
        </p:txBody>
      </p:sp>
    </p:spTree>
    <p:extLst>
      <p:ext uri="{BB962C8B-B14F-4D97-AF65-F5344CB8AC3E}">
        <p14:creationId xmlns:p14="http://schemas.microsoft.com/office/powerpoint/2010/main" val="67373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8E8CF-A517-4FA9-BCB6-845E27B5F7BE}" type="datetimeFigureOut">
              <a:rPr lang="en-GB" smtClean="0"/>
              <a:t>25/01/2023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5981F-D58E-4A9E-BC4C-B1AB42EFB601}" type="slidenum">
              <a:rPr lang="en-GB" smtClean="0"/>
              <a:t>‹#›</a:t>
            </a:fld>
            <a:endParaRPr lang="en-GB"/>
          </a:p>
        </p:txBody>
      </p:sp>
    </p:spTree>
    <p:extLst>
      <p:ext uri="{BB962C8B-B14F-4D97-AF65-F5344CB8AC3E}">
        <p14:creationId xmlns:p14="http://schemas.microsoft.com/office/powerpoint/2010/main" val="1403325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7CC47C88-1138-86FA-7CEF-CD8E644D35A2}"/>
              </a:ext>
            </a:extLst>
          </p:cNvPr>
          <p:cNvPicPr>
            <a:picLocks noChangeAspect="1"/>
          </p:cNvPicPr>
          <p:nvPr/>
        </p:nvPicPr>
        <p:blipFill>
          <a:blip r:embed="rId3">
            <a:alphaModFix amt="7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814906" y="1605367"/>
            <a:ext cx="8311891" cy="4347344"/>
          </a:xfrm>
          <a:prstGeom prst="rect">
            <a:avLst/>
          </a:prstGeom>
          <a:noFill/>
        </p:spPr>
        <p:txBody>
          <a:bodyPr wrap="none" rtlCol="0">
            <a:spAutoFit/>
          </a:bodyPr>
          <a:lstStyle/>
          <a:p>
            <a:pPr algn="ctr">
              <a:lnSpc>
                <a:spcPts val="8500"/>
              </a:lnSpc>
            </a:pPr>
            <a:r>
              <a:rPr lang="en-GB" sz="9600" b="1" dirty="0">
                <a:solidFill>
                  <a:srgbClr val="002D62"/>
                </a:solidFill>
                <a:latin typeface="Integral CF Bold" panose="00000800000000000000" pitchFamily="50" charset="0"/>
              </a:rPr>
              <a:t>DATA </a:t>
            </a:r>
          </a:p>
          <a:p>
            <a:pPr algn="ctr">
              <a:lnSpc>
                <a:spcPts val="8500"/>
              </a:lnSpc>
            </a:pPr>
            <a:r>
              <a:rPr lang="en-GB" sz="9600" b="1" dirty="0">
                <a:solidFill>
                  <a:srgbClr val="002D62"/>
                </a:solidFill>
                <a:latin typeface="Integral CF Bold" panose="00000800000000000000" pitchFamily="50" charset="0"/>
              </a:rPr>
              <a:t>Science </a:t>
            </a:r>
          </a:p>
          <a:p>
            <a:pPr algn="ctr">
              <a:lnSpc>
                <a:spcPts val="8500"/>
              </a:lnSpc>
            </a:pPr>
            <a:r>
              <a:rPr lang="en-GB" sz="9600" b="1" dirty="0">
                <a:solidFill>
                  <a:srgbClr val="002D62"/>
                </a:solidFill>
                <a:latin typeface="Integral CF Bold" panose="00000800000000000000" pitchFamily="50" charset="0"/>
              </a:rPr>
              <a:t>in the Wild</a:t>
            </a:r>
          </a:p>
          <a:p>
            <a:pPr algn="ctr"/>
            <a:endParaRPr lang="en-GB" sz="1600" b="1" dirty="0">
              <a:solidFill>
                <a:srgbClr val="002D62"/>
              </a:solidFill>
              <a:latin typeface="Integral CF Bold" panose="00000800000000000000" pitchFamily="50" charset="0"/>
            </a:endParaRPr>
          </a:p>
          <a:p>
            <a:pPr algn="ctr"/>
            <a:r>
              <a:rPr lang="en-GB" sz="2400" b="1" dirty="0">
                <a:solidFill>
                  <a:srgbClr val="002D62"/>
                </a:solidFill>
                <a:latin typeface="Integral CF Bold" panose="00000800000000000000" pitchFamily="50" charset="0"/>
              </a:rPr>
              <a:t>DCODE Winter School</a:t>
            </a:r>
          </a:p>
          <a:p>
            <a:pPr algn="ctr"/>
            <a:r>
              <a:rPr lang="en-GB" sz="2400" b="1" dirty="0">
                <a:solidFill>
                  <a:srgbClr val="002D62"/>
                </a:solidFill>
                <a:latin typeface="Integral CF Bold" panose="00000800000000000000" pitchFamily="50" charset="0"/>
              </a:rPr>
              <a:t>27 January 2023</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956" y="5881752"/>
            <a:ext cx="3831944" cy="75411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5050" y="222135"/>
            <a:ext cx="766850" cy="766850"/>
          </a:xfrm>
          <a:prstGeom prst="rect">
            <a:avLst/>
          </a:prstGeom>
        </p:spPr>
      </p:pic>
      <p:sp>
        <p:nvSpPr>
          <p:cNvPr id="7" name="Rectangle 6">
            <a:extLst>
              <a:ext uri="{FF2B5EF4-FFF2-40B4-BE49-F238E27FC236}">
                <a16:creationId xmlns:a16="http://schemas.microsoft.com/office/drawing/2014/main" id="{DBC4F712-6D37-724B-8390-B51ED1FA16C7}"/>
              </a:ext>
            </a:extLst>
          </p:cNvPr>
          <p:cNvSpPr/>
          <p:nvPr/>
        </p:nvSpPr>
        <p:spPr>
          <a:xfrm>
            <a:off x="310100" y="113382"/>
            <a:ext cx="1892358" cy="369332"/>
          </a:xfrm>
          <a:prstGeom prst="rect">
            <a:avLst/>
          </a:prstGeom>
        </p:spPr>
        <p:txBody>
          <a:bodyPr wrap="square">
            <a:spAutoFit/>
          </a:bodyPr>
          <a:lstStyle/>
          <a:p>
            <a:r>
              <a:rPr lang="en-GB" dirty="0">
                <a:solidFill>
                  <a:srgbClr val="002E5F"/>
                </a:solidFill>
                <a:latin typeface="Integral CF Bold" panose="00000800000000000000" pitchFamily="50" charset="0"/>
              </a:rPr>
              <a:t>@</a:t>
            </a:r>
            <a:r>
              <a:rPr lang="en-GB" dirty="0" err="1">
                <a:solidFill>
                  <a:srgbClr val="002E5F"/>
                </a:solidFill>
                <a:latin typeface="Integral CF Bold" panose="00000800000000000000" pitchFamily="50" charset="0"/>
              </a:rPr>
              <a:t>edCDCS</a:t>
            </a:r>
            <a:endParaRPr lang="en-GB" dirty="0">
              <a:solidFill>
                <a:srgbClr val="002E5F"/>
              </a:solidFill>
              <a:latin typeface="Integral CF Bold" panose="00000800000000000000" pitchFamily="50" charset="0"/>
            </a:endParaRPr>
          </a:p>
        </p:txBody>
      </p:sp>
    </p:spTree>
    <p:extLst>
      <p:ext uri="{BB962C8B-B14F-4D97-AF65-F5344CB8AC3E}">
        <p14:creationId xmlns:p14="http://schemas.microsoft.com/office/powerpoint/2010/main" val="82683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98B4F8-7BFA-6D00-01CD-40526A3CEDAF}"/>
              </a:ext>
            </a:extLst>
          </p:cNvPr>
          <p:cNvSpPr txBox="1"/>
          <p:nvPr/>
        </p:nvSpPr>
        <p:spPr>
          <a:xfrm>
            <a:off x="809468" y="1163901"/>
            <a:ext cx="10672997" cy="584775"/>
          </a:xfrm>
          <a:prstGeom prst="rect">
            <a:avLst/>
          </a:prstGeom>
          <a:blipFill>
            <a:blip r:embed="rId3" cstate="print">
              <a:alphaModFix amt="25000"/>
              <a:extLst>
                <a:ext uri="{28A0092B-C50C-407E-A947-70E740481C1C}">
                  <a14:useLocalDpi xmlns:a14="http://schemas.microsoft.com/office/drawing/2010/main" val="0"/>
                </a:ext>
              </a:extLst>
            </a:blip>
            <a:stretch>
              <a:fillRect/>
            </a:stretch>
          </a:blipFill>
        </p:spPr>
        <p:txBody>
          <a:bodyPr wrap="square" rtlCol="0">
            <a:spAutoFit/>
          </a:bodyPr>
          <a:lstStyle/>
          <a:p>
            <a:pPr algn="ctr"/>
            <a:r>
              <a:rPr lang="en-GB" sz="3200" dirty="0">
                <a:solidFill>
                  <a:srgbClr val="002E5F"/>
                </a:solidFill>
                <a:latin typeface="Integral CF Bold" panose="00000800000000000000" pitchFamily="50" charset="0"/>
              </a:rPr>
              <a:t>Some Pythonic Data Structures</a:t>
            </a:r>
          </a:p>
        </p:txBody>
      </p:sp>
      <p:sp>
        <p:nvSpPr>
          <p:cNvPr id="6" name="TextBox 5">
            <a:extLst>
              <a:ext uri="{FF2B5EF4-FFF2-40B4-BE49-F238E27FC236}">
                <a16:creationId xmlns:a16="http://schemas.microsoft.com/office/drawing/2014/main" id="{9B281172-3E2A-78C3-E167-9CC661089717}"/>
              </a:ext>
            </a:extLst>
          </p:cNvPr>
          <p:cNvSpPr txBox="1"/>
          <p:nvPr/>
        </p:nvSpPr>
        <p:spPr>
          <a:xfrm>
            <a:off x="234967" y="1896427"/>
            <a:ext cx="11884373" cy="4170372"/>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GB" sz="2500">
                <a:solidFill>
                  <a:srgbClr val="002E5F"/>
                </a:solidFill>
                <a:latin typeface="Source Sans Pro" panose="020B0503030403020204" pitchFamily="34" charset="0"/>
              </a:rPr>
              <a:t>Data </a:t>
            </a:r>
            <a:r>
              <a:rPr lang="en-GB" sz="2500" b="1">
                <a:solidFill>
                  <a:srgbClr val="002E5F"/>
                </a:solidFill>
                <a:latin typeface="Source Sans Pro" panose="020B0503030403020204" pitchFamily="34" charset="0"/>
              </a:rPr>
              <a:t>type:</a:t>
            </a:r>
          </a:p>
          <a:p>
            <a:pPr lvl="1">
              <a:spcAft>
                <a:spcPts val="600"/>
              </a:spcAft>
            </a:pPr>
            <a:r>
              <a:rPr lang="en-GB" sz="2500" b="1">
                <a:solidFill>
                  <a:srgbClr val="002E5F"/>
                </a:solidFill>
                <a:latin typeface="Source Sans Pro" panose="020B0503030403020204" pitchFamily="34" charset="0"/>
              </a:rPr>
              <a:t>	</a:t>
            </a:r>
            <a:r>
              <a:rPr lang="en-GB" sz="2500">
                <a:solidFill>
                  <a:srgbClr val="002E5F"/>
                </a:solidFill>
                <a:latin typeface="Source Sans Pro" panose="020B0503030403020204" pitchFamily="34" charset="0"/>
              </a:rPr>
              <a:t>integer (whole number: 94, -94)</a:t>
            </a:r>
          </a:p>
          <a:p>
            <a:pPr lvl="1">
              <a:spcAft>
                <a:spcPts val="600"/>
              </a:spcAft>
            </a:pPr>
            <a:r>
              <a:rPr lang="en-GB" sz="2500">
                <a:solidFill>
                  <a:srgbClr val="002E5F"/>
                </a:solidFill>
                <a:latin typeface="Source Sans Pro" panose="020B0503030403020204" pitchFamily="34" charset="0"/>
              </a:rPr>
              <a:t>	float (number with a decimal point: 100.6, 100.0)</a:t>
            </a:r>
          </a:p>
          <a:p>
            <a:pPr lvl="1">
              <a:spcAft>
                <a:spcPts val="600"/>
              </a:spcAft>
            </a:pPr>
            <a:r>
              <a:rPr lang="en-GB" sz="2500">
                <a:solidFill>
                  <a:srgbClr val="002E5F"/>
                </a:solidFill>
                <a:latin typeface="Source Sans Pro" panose="020B0503030403020204" pitchFamily="34" charset="0"/>
              </a:rPr>
              <a:t>	string (often textual data: ‘coffee’, ‘I would like a cup of coffee’)</a:t>
            </a:r>
          </a:p>
          <a:p>
            <a:pPr marL="457200" indent="-457200">
              <a:spcAft>
                <a:spcPts val="600"/>
              </a:spcAft>
              <a:buFont typeface="Arial" panose="020B0604020202020204" pitchFamily="34" charset="0"/>
              <a:buChar char="•"/>
            </a:pPr>
            <a:r>
              <a:rPr lang="en-GB" sz="2500" b="1">
                <a:solidFill>
                  <a:srgbClr val="002E5F"/>
                </a:solidFill>
                <a:latin typeface="Source Sans Pro" panose="020B0503030403020204" pitchFamily="34" charset="0"/>
              </a:rPr>
              <a:t>List</a:t>
            </a:r>
            <a:r>
              <a:rPr lang="en-GB" sz="2500">
                <a:solidFill>
                  <a:srgbClr val="002E5F"/>
                </a:solidFill>
                <a:latin typeface="Source Sans Pro" panose="020B0503030403020204" pitchFamily="34" charset="0"/>
              </a:rPr>
              <a:t>: hold several values; can be stored as a variable</a:t>
            </a:r>
          </a:p>
          <a:p>
            <a:pPr lvl="1">
              <a:spcAft>
                <a:spcPts val="600"/>
              </a:spcAft>
            </a:pPr>
            <a:r>
              <a:rPr lang="en-GB" sz="2500">
                <a:solidFill>
                  <a:srgbClr val="002E5F"/>
                </a:solidFill>
                <a:latin typeface="Source Sans Pro" panose="020B0503030403020204" pitchFamily="34" charset="0"/>
              </a:rPr>
              <a:t>	cities = [‘New York’, ‘London’, ‘Tokyo’, ’Berlin’]</a:t>
            </a:r>
          </a:p>
          <a:p>
            <a:pPr marL="457200" indent="-457200">
              <a:spcAft>
                <a:spcPts val="600"/>
              </a:spcAft>
              <a:buFont typeface="Arial" panose="020B0604020202020204" pitchFamily="34" charset="0"/>
              <a:buChar char="•"/>
            </a:pPr>
            <a:r>
              <a:rPr lang="en-GB" sz="2500" b="1">
                <a:solidFill>
                  <a:srgbClr val="002E5F"/>
                </a:solidFill>
                <a:latin typeface="Source Sans Pro" panose="020B0503030403020204" pitchFamily="34" charset="0"/>
              </a:rPr>
              <a:t>Dictionary</a:t>
            </a:r>
            <a:r>
              <a:rPr lang="en-GB" sz="2500">
                <a:solidFill>
                  <a:srgbClr val="002E5F"/>
                </a:solidFill>
                <a:latin typeface="Source Sans Pro" panose="020B0503030403020204" pitchFamily="34" charset="0"/>
              </a:rPr>
              <a:t>: stores information as </a:t>
            </a:r>
            <a:r>
              <a:rPr lang="en-GB" sz="2500" err="1">
                <a:solidFill>
                  <a:srgbClr val="002E5F"/>
                </a:solidFill>
                <a:latin typeface="Source Sans Pro" panose="020B0503030403020204" pitchFamily="34" charset="0"/>
              </a:rPr>
              <a:t>key:value</a:t>
            </a:r>
            <a:r>
              <a:rPr lang="en-GB" sz="2500">
                <a:solidFill>
                  <a:srgbClr val="002E5F"/>
                </a:solidFill>
                <a:latin typeface="Source Sans Pro" panose="020B0503030403020204" pitchFamily="34" charset="0"/>
              </a:rPr>
              <a:t> pairs</a:t>
            </a:r>
          </a:p>
          <a:p>
            <a:pPr lvl="1">
              <a:spcAft>
                <a:spcPts val="600"/>
              </a:spcAft>
            </a:pPr>
            <a:r>
              <a:rPr lang="en-GB" sz="2500">
                <a:solidFill>
                  <a:srgbClr val="002E5F"/>
                </a:solidFill>
                <a:latin typeface="Source Sans Pro" panose="020B0503030403020204" pitchFamily="34" charset="0"/>
              </a:rPr>
              <a:t>	</a:t>
            </a:r>
            <a:r>
              <a:rPr lang="en-GB" sz="2500" err="1">
                <a:solidFill>
                  <a:srgbClr val="002E5F"/>
                </a:solidFill>
                <a:latin typeface="Source Sans Pro" panose="020B0503030403020204" pitchFamily="34" charset="0"/>
              </a:rPr>
              <a:t>city_dict</a:t>
            </a:r>
            <a:r>
              <a:rPr lang="en-GB" sz="2500">
                <a:solidFill>
                  <a:srgbClr val="002E5F"/>
                </a:solidFill>
                <a:latin typeface="Source Sans Pro" panose="020B0503030403020204" pitchFamily="34" charset="0"/>
              </a:rPr>
              <a:t>={‘New </a:t>
            </a:r>
            <a:r>
              <a:rPr lang="en-GB" sz="2500" err="1">
                <a:solidFill>
                  <a:srgbClr val="002E5F"/>
                </a:solidFill>
                <a:latin typeface="Source Sans Pro" panose="020B0503030403020204" pitchFamily="34" charset="0"/>
              </a:rPr>
              <a:t>York’:’USA</a:t>
            </a:r>
            <a:r>
              <a:rPr lang="en-GB" sz="2500">
                <a:solidFill>
                  <a:srgbClr val="002E5F"/>
                </a:solidFill>
                <a:latin typeface="Source Sans Pro" panose="020B0503030403020204" pitchFamily="34" charset="0"/>
              </a:rPr>
              <a:t>’, ‘</a:t>
            </a:r>
            <a:r>
              <a:rPr lang="en-GB" sz="2500" err="1">
                <a:solidFill>
                  <a:srgbClr val="002E5F"/>
                </a:solidFill>
                <a:latin typeface="Source Sans Pro" panose="020B0503030403020204" pitchFamily="34" charset="0"/>
              </a:rPr>
              <a:t>London’:’UK</a:t>
            </a:r>
            <a:r>
              <a:rPr lang="en-GB" sz="2500">
                <a:solidFill>
                  <a:srgbClr val="002E5F"/>
                </a:solidFill>
                <a:latin typeface="Source Sans Pro" panose="020B0503030403020204" pitchFamily="34" charset="0"/>
              </a:rPr>
              <a:t>’, ‘</a:t>
            </a:r>
            <a:r>
              <a:rPr lang="en-GB" sz="2500" err="1">
                <a:solidFill>
                  <a:srgbClr val="002E5F"/>
                </a:solidFill>
                <a:latin typeface="Source Sans Pro" panose="020B0503030403020204" pitchFamily="34" charset="0"/>
              </a:rPr>
              <a:t>Tokyo’:’Japan</a:t>
            </a:r>
            <a:r>
              <a:rPr lang="en-GB" sz="2500">
                <a:solidFill>
                  <a:srgbClr val="002E5F"/>
                </a:solidFill>
                <a:latin typeface="Source Sans Pro" panose="020B0503030403020204" pitchFamily="34" charset="0"/>
              </a:rPr>
              <a:t>’, ‘</a:t>
            </a:r>
            <a:r>
              <a:rPr lang="en-GB" sz="2500" err="1">
                <a:solidFill>
                  <a:srgbClr val="002E5F"/>
                </a:solidFill>
                <a:latin typeface="Source Sans Pro" panose="020B0503030403020204" pitchFamily="34" charset="0"/>
              </a:rPr>
              <a:t>Berlin’:’Germany</a:t>
            </a:r>
            <a:r>
              <a:rPr lang="en-GB" sz="2500">
                <a:solidFill>
                  <a:srgbClr val="002E5F"/>
                </a:solidFill>
                <a:latin typeface="Source Sans Pro" panose="020B0503030403020204" pitchFamily="34" charset="0"/>
              </a:rPr>
              <a:t>’} </a:t>
            </a:r>
          </a:p>
          <a:p>
            <a:pPr marL="457200" indent="-457200">
              <a:spcAft>
                <a:spcPts val="600"/>
              </a:spcAft>
              <a:buFont typeface="Arial" panose="020B0604020202020204" pitchFamily="34" charset="0"/>
              <a:buChar char="•"/>
            </a:pPr>
            <a:r>
              <a:rPr lang="en-GB" sz="2500" b="1" err="1">
                <a:solidFill>
                  <a:srgbClr val="002E5F"/>
                </a:solidFill>
                <a:latin typeface="Source Sans Pro" panose="020B0503030403020204" pitchFamily="34" charset="0"/>
              </a:rPr>
              <a:t>Dataframe</a:t>
            </a:r>
            <a:r>
              <a:rPr lang="en-GB" sz="2500" b="1">
                <a:solidFill>
                  <a:srgbClr val="002E5F"/>
                </a:solidFill>
                <a:latin typeface="Source Sans Pro" panose="020B0503030403020204" pitchFamily="34" charset="0"/>
              </a:rPr>
              <a:t>: </a:t>
            </a:r>
            <a:r>
              <a:rPr lang="en-GB" sz="2500">
                <a:solidFill>
                  <a:srgbClr val="002E5F"/>
                </a:solidFill>
                <a:latin typeface="Source Sans Pro" panose="020B0503030403020204" pitchFamily="34" charset="0"/>
              </a:rPr>
              <a:t>like a table or spreadsheet; can store several </a:t>
            </a:r>
            <a:r>
              <a:rPr lang="en-GB" sz="2500" b="1">
                <a:solidFill>
                  <a:srgbClr val="002E5F"/>
                </a:solidFill>
                <a:latin typeface="Source Sans Pro" panose="020B0503030403020204" pitchFamily="34" charset="0"/>
              </a:rPr>
              <a:t>types</a:t>
            </a:r>
            <a:r>
              <a:rPr lang="en-GB" sz="2500">
                <a:solidFill>
                  <a:srgbClr val="002E5F"/>
                </a:solidFill>
                <a:latin typeface="Source Sans Pro" panose="020B0503030403020204" pitchFamily="34" charset="0"/>
              </a:rPr>
              <a:t> of data</a:t>
            </a:r>
          </a:p>
        </p:txBody>
      </p:sp>
      <p:pic>
        <p:nvPicPr>
          <p:cNvPr id="9" name="Picture 8">
            <a:extLst>
              <a:ext uri="{FF2B5EF4-FFF2-40B4-BE49-F238E27FC236}">
                <a16:creationId xmlns:a16="http://schemas.microsoft.com/office/drawing/2014/main" id="{08BF4C3B-EC4C-E7AB-539F-C61CB188C2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768" y="66329"/>
            <a:ext cx="1542572" cy="1542572"/>
          </a:xfrm>
          <a:prstGeom prst="rect">
            <a:avLst/>
          </a:prstGeom>
          <a:noFill/>
        </p:spPr>
      </p:pic>
      <p:pic>
        <p:nvPicPr>
          <p:cNvPr id="10" name="Picture 9">
            <a:extLst>
              <a:ext uri="{FF2B5EF4-FFF2-40B4-BE49-F238E27FC236}">
                <a16:creationId xmlns:a16="http://schemas.microsoft.com/office/drawing/2014/main" id="{4F0C78E6-BC37-0BA1-AC7C-C6BD0F221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67" y="301777"/>
            <a:ext cx="3669637" cy="722172"/>
          </a:xfrm>
          <a:prstGeom prst="rect">
            <a:avLst/>
          </a:prstGeom>
        </p:spPr>
      </p:pic>
    </p:spTree>
    <p:extLst>
      <p:ext uri="{BB962C8B-B14F-4D97-AF65-F5344CB8AC3E}">
        <p14:creationId xmlns:p14="http://schemas.microsoft.com/office/powerpoint/2010/main" val="65758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29" y="0"/>
            <a:ext cx="6120000" cy="68580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Integral CF Bold" panose="00000800000000000000" pitchFamily="50" charset="0"/>
              </a:rPr>
              <a:t> </a:t>
            </a:r>
            <a:endParaRPr lang="en-GB" sz="2800" baseline="-250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67" y="339712"/>
            <a:ext cx="3123376" cy="6264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334" y="-118337"/>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2" name="TextBox 1"/>
          <p:cNvSpPr txBox="1"/>
          <p:nvPr/>
        </p:nvSpPr>
        <p:spPr>
          <a:xfrm>
            <a:off x="6915806" y="2446925"/>
            <a:ext cx="4186814" cy="240065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500">
                <a:solidFill>
                  <a:srgbClr val="002E5F"/>
                </a:solidFill>
                <a:latin typeface="Source Sans Pro" panose="020B0503030403020204" pitchFamily="34" charset="0"/>
                <a:ea typeface="Source Sans Pro" panose="020B0503030403020204" pitchFamily="34" charset="0"/>
              </a:rPr>
              <a:t>Introductions</a:t>
            </a:r>
          </a:p>
          <a:p>
            <a:pPr marL="285750" indent="-285750">
              <a:buFont typeface="Arial" panose="020B0604020202020204" pitchFamily="34" charset="0"/>
              <a:buChar char="•"/>
            </a:pPr>
            <a:r>
              <a:rPr lang="en-GB" sz="2500">
                <a:solidFill>
                  <a:srgbClr val="002E5F"/>
                </a:solidFill>
                <a:latin typeface="Source Sans Pro" panose="020B0503030403020204" pitchFamily="34" charset="0"/>
                <a:ea typeface="Source Sans Pro" panose="020B0503030403020204" pitchFamily="34" charset="0"/>
              </a:rPr>
              <a:t>Information &amp; discussion</a:t>
            </a:r>
          </a:p>
          <a:p>
            <a:pPr marL="285750" indent="-285750">
              <a:buFont typeface="Arial" panose="020B0604020202020204" pitchFamily="34" charset="0"/>
              <a:buChar char="•"/>
            </a:pPr>
            <a:r>
              <a:rPr lang="en-GB" sz="2500">
                <a:solidFill>
                  <a:srgbClr val="002E5F"/>
                </a:solidFill>
                <a:latin typeface="Source Sans Pro" panose="020B0503030403020204" pitchFamily="34" charset="0"/>
                <a:ea typeface="Source Sans Pro" panose="020B0503030403020204" pitchFamily="34" charset="0"/>
              </a:rPr>
              <a:t>Review of Python basics</a:t>
            </a:r>
          </a:p>
          <a:p>
            <a:pPr marL="285750" indent="-285750">
              <a:buFont typeface="Arial" panose="020B0604020202020204" pitchFamily="34" charset="0"/>
              <a:buChar char="•"/>
            </a:pPr>
            <a:r>
              <a:rPr lang="en-GB" sz="2500">
                <a:solidFill>
                  <a:srgbClr val="002E5F"/>
                </a:solidFill>
                <a:latin typeface="Source Sans Pro" panose="020B0503030403020204" pitchFamily="34" charset="0"/>
                <a:ea typeface="Source Sans Pro" panose="020B0503030403020204" pitchFamily="34" charset="0"/>
              </a:rPr>
              <a:t>Break</a:t>
            </a:r>
          </a:p>
          <a:p>
            <a:pPr marL="285750" indent="-285750">
              <a:buFont typeface="Arial" panose="020B0604020202020204" pitchFamily="34" charset="0"/>
              <a:buChar char="•"/>
            </a:pPr>
            <a:r>
              <a:rPr lang="en-GB" sz="2500">
                <a:solidFill>
                  <a:srgbClr val="002E5F"/>
                </a:solidFill>
                <a:latin typeface="Source Sans Pro" panose="020B0503030403020204" pitchFamily="34" charset="0"/>
                <a:ea typeface="Source Sans Pro" panose="020B0503030403020204" pitchFamily="34" charset="0"/>
              </a:rPr>
              <a:t>Hands-on data cleaning &amp; analysis</a:t>
            </a:r>
          </a:p>
        </p:txBody>
      </p:sp>
      <p:sp>
        <p:nvSpPr>
          <p:cNvPr id="3" name="TextBox 2">
            <a:extLst>
              <a:ext uri="{FF2B5EF4-FFF2-40B4-BE49-F238E27FC236}">
                <a16:creationId xmlns:a16="http://schemas.microsoft.com/office/drawing/2014/main" id="{4F4FB30C-ED25-E4C9-76B7-D9A92715E44D}"/>
              </a:ext>
            </a:extLst>
          </p:cNvPr>
          <p:cNvSpPr txBox="1"/>
          <p:nvPr/>
        </p:nvSpPr>
        <p:spPr>
          <a:xfrm>
            <a:off x="6915807" y="1338138"/>
            <a:ext cx="3697230" cy="1323439"/>
          </a:xfrm>
          <a:prstGeom prst="rect">
            <a:avLst/>
          </a:prstGeom>
          <a:noFill/>
        </p:spPr>
        <p:txBody>
          <a:bodyPr wrap="square" rtlCol="0">
            <a:spAutoFit/>
          </a:bodyPr>
          <a:lstStyle/>
          <a:p>
            <a:r>
              <a:rPr lang="en-GB" sz="4000">
                <a:solidFill>
                  <a:srgbClr val="002E5F"/>
                </a:solidFill>
                <a:latin typeface="Integral CF Bold" panose="00000800000000000000" pitchFamily="50" charset="0"/>
              </a:rPr>
              <a:t>Overview</a:t>
            </a:r>
          </a:p>
          <a:p>
            <a:endParaRPr lang="en-US" sz="4000">
              <a:solidFill>
                <a:srgbClr val="002E5F"/>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60743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29" y="0"/>
            <a:ext cx="6120000" cy="68580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latin typeface="Integral CF Bold" panose="00000800000000000000" pitchFamily="50" charset="0"/>
              </a:rPr>
              <a:t> </a:t>
            </a:r>
            <a:endParaRPr lang="en-GB" sz="2800" baseline="-25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67" y="339712"/>
            <a:ext cx="3123376" cy="6264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334" y="-118337"/>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2" name="TextBox 1"/>
          <p:cNvSpPr txBox="1"/>
          <p:nvPr/>
        </p:nvSpPr>
        <p:spPr>
          <a:xfrm>
            <a:off x="6915806" y="2446925"/>
            <a:ext cx="4186814" cy="3046988"/>
          </a:xfrm>
          <a:prstGeom prst="rect">
            <a:avLst/>
          </a:prstGeom>
          <a:noFill/>
        </p:spPr>
        <p:txBody>
          <a:bodyPr wrap="square" lIns="91440" tIns="45720" rIns="91440" bIns="45720" rtlCol="0" anchor="t">
            <a:spAutoFit/>
          </a:bodyPr>
          <a:lstStyle/>
          <a:p>
            <a:r>
              <a:rPr lang="en-GB" sz="2400" dirty="0">
                <a:solidFill>
                  <a:srgbClr val="002E5F"/>
                </a:solidFill>
                <a:latin typeface="Source Sans Pro" panose="020B0503030403020204" pitchFamily="34" charset="0"/>
              </a:rPr>
              <a:t>1. How do you define “data”? What does a “dataset” look like in your field?</a:t>
            </a:r>
          </a:p>
          <a:p>
            <a:r>
              <a:rPr lang="en-GB" sz="2400" dirty="0">
                <a:solidFill>
                  <a:srgbClr val="002E5F"/>
                </a:solidFill>
                <a:latin typeface="Source Sans Pro" panose="020B0503030403020204" pitchFamily="34" charset="0"/>
              </a:rPr>
              <a:t>2. Describe how you have used (or how you might use) data in your work.</a:t>
            </a:r>
          </a:p>
          <a:p>
            <a:r>
              <a:rPr lang="en-GB" sz="2400" dirty="0">
                <a:solidFill>
                  <a:srgbClr val="002E5F"/>
                </a:solidFill>
                <a:latin typeface="Source Sans Pro" panose="020B0503030403020204" pitchFamily="34" charset="0"/>
              </a:rPr>
              <a:t>3. Where could you find data? How might you collect it?</a:t>
            </a:r>
          </a:p>
        </p:txBody>
      </p:sp>
      <p:sp>
        <p:nvSpPr>
          <p:cNvPr id="3" name="TextBox 2">
            <a:extLst>
              <a:ext uri="{FF2B5EF4-FFF2-40B4-BE49-F238E27FC236}">
                <a16:creationId xmlns:a16="http://schemas.microsoft.com/office/drawing/2014/main" id="{4F4FB30C-ED25-E4C9-76B7-D9A92715E44D}"/>
              </a:ext>
            </a:extLst>
          </p:cNvPr>
          <p:cNvSpPr txBox="1"/>
          <p:nvPr/>
        </p:nvSpPr>
        <p:spPr>
          <a:xfrm>
            <a:off x="6915807" y="1338138"/>
            <a:ext cx="3697230" cy="1323439"/>
          </a:xfrm>
          <a:prstGeom prst="rect">
            <a:avLst/>
          </a:prstGeom>
          <a:noFill/>
        </p:spPr>
        <p:txBody>
          <a:bodyPr wrap="square" rtlCol="0">
            <a:spAutoFit/>
          </a:bodyPr>
          <a:lstStyle/>
          <a:p>
            <a:r>
              <a:rPr lang="en-GB" sz="4000" dirty="0">
                <a:solidFill>
                  <a:srgbClr val="002E5F"/>
                </a:solidFill>
                <a:latin typeface="Integral CF Bold" panose="00000800000000000000" pitchFamily="50" charset="0"/>
              </a:rPr>
              <a:t>Discussion</a:t>
            </a:r>
          </a:p>
          <a:p>
            <a:endParaRPr lang="en-US" sz="4000" dirty="0">
              <a:solidFill>
                <a:srgbClr val="002E5F"/>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06891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alphaModFix amt="53000"/>
            <a:extLst>
              <a:ext uri="{28A0092B-C50C-407E-A947-70E740481C1C}">
                <a14:useLocalDpi xmlns:a14="http://schemas.microsoft.com/office/drawing/2010/main" val="0"/>
              </a:ext>
            </a:extLst>
          </a:blip>
          <a:stretch>
            <a:fillRect/>
          </a:stretch>
        </p:blipFill>
        <p:spPr>
          <a:xfrm>
            <a:off x="6170598" y="0"/>
            <a:ext cx="10566400" cy="5943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67" y="345615"/>
            <a:ext cx="3123376" cy="61466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31334" y="-118337"/>
            <a:ext cx="1542572" cy="1542572"/>
          </a:xfrm>
          <a:prstGeom prst="rect">
            <a:avLst/>
          </a:prstGeom>
        </p:spPr>
      </p:pic>
      <p:sp>
        <p:nvSpPr>
          <p:cNvPr id="2" name="Rectangle 1"/>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80652" y="1713054"/>
            <a:ext cx="5328439" cy="5062924"/>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2400" dirty="0">
                <a:solidFill>
                  <a:srgbClr val="002E5F"/>
                </a:solidFill>
                <a:latin typeface="Source Sans Pro" panose="020B0503030403020204" pitchFamily="34" charset="0"/>
                <a:ea typeface="Source Sans Pro" panose="020B0503030403020204" pitchFamily="34" charset="0"/>
              </a:rPr>
              <a:t>Excel, .csv, .</a:t>
            </a:r>
            <a:r>
              <a:rPr lang="en-US" sz="2400" dirty="0" err="1">
                <a:solidFill>
                  <a:srgbClr val="002E5F"/>
                </a:solidFill>
                <a:latin typeface="Source Sans Pro" panose="020B0503030403020204" pitchFamily="34" charset="0"/>
                <a:ea typeface="Source Sans Pro" panose="020B0503030403020204" pitchFamily="34" charset="0"/>
              </a:rPr>
              <a:t>json</a:t>
            </a:r>
            <a:r>
              <a:rPr lang="en-US" sz="2400" dirty="0">
                <a:solidFill>
                  <a:srgbClr val="002E5F"/>
                </a:solidFill>
                <a:latin typeface="Source Sans Pro" panose="020B0503030403020204" pitchFamily="34" charset="0"/>
                <a:ea typeface="Source Sans Pro" panose="020B0503030403020204" pitchFamily="34" charset="0"/>
              </a:rPr>
              <a:t>, .txt., .jpeg, .</a:t>
            </a:r>
            <a:r>
              <a:rPr lang="en-US" sz="2400" dirty="0" err="1">
                <a:solidFill>
                  <a:srgbClr val="002E5F"/>
                </a:solidFill>
                <a:latin typeface="Source Sans Pro" panose="020B0503030403020204" pitchFamily="34" charset="0"/>
                <a:ea typeface="Source Sans Pro" panose="020B0503030403020204" pitchFamily="34" charset="0"/>
              </a:rPr>
              <a:t>png</a:t>
            </a:r>
            <a:r>
              <a:rPr lang="en-US" sz="2400" dirty="0">
                <a:solidFill>
                  <a:srgbClr val="002E5F"/>
                </a:solidFill>
                <a:latin typeface="Source Sans Pro" panose="020B0503030403020204" pitchFamily="34" charset="0"/>
                <a:ea typeface="Source Sans Pro" panose="020B0503030403020204" pitchFamily="34" charset="0"/>
              </a:rPr>
              <a:t>, etc.</a:t>
            </a:r>
          </a:p>
          <a:p>
            <a:pPr marL="285750" indent="-285750">
              <a:spcAft>
                <a:spcPts val="600"/>
              </a:spcAft>
              <a:buFont typeface="Arial" panose="020B0604020202020204" pitchFamily="34" charset="0"/>
              <a:buChar char="•"/>
            </a:pPr>
            <a:r>
              <a:rPr lang="en-US" sz="2400" b="1">
                <a:solidFill>
                  <a:srgbClr val="002E5F"/>
                </a:solidFill>
                <a:latin typeface="Source Sans Pro" panose="020B0503030403020204" pitchFamily="34" charset="0"/>
                <a:ea typeface="Source Sans Pro" panose="020B0503030403020204" pitchFamily="34" charset="0"/>
              </a:rPr>
              <a:t>Data cleaning </a:t>
            </a:r>
            <a:r>
              <a:rPr lang="en-US" sz="2400" dirty="0">
                <a:solidFill>
                  <a:srgbClr val="002E5F"/>
                </a:solidFill>
                <a:latin typeface="Source Sans Pro" panose="020B0503030403020204" pitchFamily="34" charset="0"/>
                <a:ea typeface="Source Sans Pro" panose="020B0503030403020204" pitchFamily="34" charset="0"/>
              </a:rPr>
              <a:t>standardizes a dataset for a specific purpose</a:t>
            </a:r>
          </a:p>
          <a:p>
            <a:pPr marL="285750" indent="-285750">
              <a:spcAft>
                <a:spcPts val="600"/>
              </a:spcAft>
              <a:buFont typeface="Arial" panose="020B0604020202020204" pitchFamily="34" charset="0"/>
              <a:buChar char="•"/>
            </a:pPr>
            <a:r>
              <a:rPr lang="en-US" sz="2400" dirty="0">
                <a:solidFill>
                  <a:srgbClr val="002E5F"/>
                </a:solidFill>
                <a:latin typeface="Source Sans Pro" panose="020B0503030403020204" pitchFamily="34" charset="0"/>
                <a:ea typeface="Source Sans Pro" panose="020B0503030403020204" pitchFamily="34" charset="0"/>
              </a:rPr>
              <a:t>Restructuring, revising, checking, proofreading, editing, deleting from, and adding to the data</a:t>
            </a:r>
          </a:p>
          <a:p>
            <a:pPr marL="285750" indent="-285750">
              <a:spcAft>
                <a:spcPts val="600"/>
              </a:spcAft>
              <a:buFont typeface="Arial" panose="020B0604020202020204" pitchFamily="34" charset="0"/>
              <a:buChar char="•"/>
            </a:pPr>
            <a:r>
              <a:rPr lang="en-US" sz="2400" dirty="0">
                <a:solidFill>
                  <a:srgbClr val="002E5F"/>
                </a:solidFill>
                <a:latin typeface="Source Sans Pro" panose="020B0503030403020204" pitchFamily="34" charset="0"/>
                <a:ea typeface="Source Sans Pro" panose="020B0503030403020204" pitchFamily="34" charset="0"/>
              </a:rPr>
              <a:t>One of the most important (and </a:t>
            </a:r>
            <a:r>
              <a:rPr lang="en-US" sz="2400">
                <a:solidFill>
                  <a:srgbClr val="002E5F"/>
                </a:solidFill>
                <a:latin typeface="Source Sans Pro" panose="020B0503030403020204" pitchFamily="34" charset="0"/>
                <a:ea typeface="Source Sans Pro" panose="020B0503030403020204" pitchFamily="34" charset="0"/>
              </a:rPr>
              <a:t>time-consuming</a:t>
            </a:r>
            <a:r>
              <a:rPr lang="en-US" sz="2400" dirty="0">
                <a:solidFill>
                  <a:srgbClr val="002E5F"/>
                </a:solidFill>
                <a:latin typeface="Source Sans Pro" panose="020B0503030403020204" pitchFamily="34" charset="0"/>
                <a:ea typeface="Source Sans Pro" panose="020B0503030403020204" pitchFamily="34" charset="0"/>
              </a:rPr>
              <a:t>!) steps</a:t>
            </a:r>
            <a:r>
              <a:rPr lang="en-US" sz="2400">
                <a:solidFill>
                  <a:srgbClr val="002E5F"/>
                </a:solidFill>
                <a:latin typeface="Source Sans Pro" panose="020B0503030403020204" pitchFamily="34" charset="0"/>
                <a:ea typeface="Source Sans Pro" panose="020B0503030403020204" pitchFamily="34" charset="0"/>
              </a:rPr>
              <a:t> in research</a:t>
            </a:r>
            <a:endParaRPr lang="en-US" sz="2400" dirty="0">
              <a:solidFill>
                <a:srgbClr val="002E5F"/>
              </a:solidFill>
              <a:latin typeface="Source Sans Pro" panose="020B0503030403020204" pitchFamily="34" charset="0"/>
              <a:ea typeface="Source Sans Pro" panose="020B0503030403020204" pitchFamily="34" charset="0"/>
            </a:endParaRPr>
          </a:p>
          <a:p>
            <a:pPr>
              <a:spcAft>
                <a:spcPts val="600"/>
              </a:spcAft>
            </a:pPr>
            <a:endParaRPr lang="en-US" sz="2400" dirty="0">
              <a:solidFill>
                <a:srgbClr val="002E5F"/>
              </a:solidFill>
              <a:latin typeface="Source Sans Pro" panose="020B0503030403020204" pitchFamily="34" charset="0"/>
              <a:ea typeface="Source Sans Pro" panose="020B0503030403020204" pitchFamily="34" charset="0"/>
            </a:endParaRPr>
          </a:p>
          <a:p>
            <a:pPr marL="285750" indent="-285750">
              <a:spcAft>
                <a:spcPts val="600"/>
              </a:spcAft>
              <a:buFont typeface="Arial" panose="020B0604020202020204" pitchFamily="34" charset="0"/>
              <a:buChar char="•"/>
            </a:pPr>
            <a:endParaRPr lang="en-US" sz="2400" dirty="0">
              <a:solidFill>
                <a:srgbClr val="002E5F"/>
              </a:solidFill>
              <a:latin typeface="Source Sans Pro" panose="020B0503030403020204" pitchFamily="34" charset="0"/>
              <a:ea typeface="Source Sans Pro" panose="020B0503030403020204" pitchFamily="34" charset="0"/>
            </a:endParaRPr>
          </a:p>
          <a:p>
            <a:pPr marL="285750" indent="-285750">
              <a:spcAft>
                <a:spcPts val="600"/>
              </a:spcAft>
              <a:buFont typeface="Arial" panose="020B0604020202020204" pitchFamily="34" charset="0"/>
              <a:buChar char="•"/>
            </a:pPr>
            <a:endParaRPr lang="en-US" sz="2400" dirty="0">
              <a:solidFill>
                <a:srgbClr val="002E5F"/>
              </a:solidFill>
              <a:latin typeface="Source Sans Pro" panose="020B0503030403020204" pitchFamily="34" charset="0"/>
              <a:ea typeface="Source Sans Pro" panose="020B0503030403020204" pitchFamily="34" charset="0"/>
            </a:endParaRPr>
          </a:p>
          <a:p>
            <a:pPr marL="285750" indent="-285750">
              <a:spcAft>
                <a:spcPts val="600"/>
              </a:spcAft>
              <a:buFont typeface="Arial" panose="020B0604020202020204" pitchFamily="34" charset="0"/>
              <a:buChar char="•"/>
            </a:pPr>
            <a:endParaRPr lang="en-US" sz="2400" dirty="0">
              <a:solidFill>
                <a:srgbClr val="002E5F"/>
              </a:solidFill>
              <a:latin typeface="Source Sans Pro" panose="020B0503030403020204" pitchFamily="34" charset="0"/>
              <a:ea typeface="Source Sans Pro" panose="020B0503030403020204" pitchFamily="34"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10" name="Rectangle 9"/>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4" name="TextBox 3">
            <a:extLst>
              <a:ext uri="{FF2B5EF4-FFF2-40B4-BE49-F238E27FC236}">
                <a16:creationId xmlns:a16="http://schemas.microsoft.com/office/drawing/2014/main" id="{E35D27C3-ADE2-D2F7-5BBB-5ADCF06B6354}"/>
              </a:ext>
            </a:extLst>
          </p:cNvPr>
          <p:cNvSpPr txBox="1"/>
          <p:nvPr/>
        </p:nvSpPr>
        <p:spPr>
          <a:xfrm>
            <a:off x="990560" y="960283"/>
            <a:ext cx="3883094" cy="769441"/>
          </a:xfrm>
          <a:prstGeom prst="rect">
            <a:avLst/>
          </a:prstGeom>
          <a:noFill/>
        </p:spPr>
        <p:txBody>
          <a:bodyPr wrap="square">
            <a:spAutoFit/>
          </a:bodyPr>
          <a:lstStyle/>
          <a:p>
            <a:pPr algn="ctr"/>
            <a:r>
              <a:rPr lang="en-GB" sz="2200" dirty="0">
                <a:solidFill>
                  <a:srgbClr val="002E5F"/>
                </a:solidFill>
                <a:latin typeface="Integral CF Bold" panose="00000800000000000000" pitchFamily="50" charset="0"/>
              </a:rPr>
              <a:t>Storing &amp; Cleaning Data</a:t>
            </a:r>
          </a:p>
        </p:txBody>
      </p:sp>
    </p:spTree>
    <p:extLst>
      <p:ext uri="{BB962C8B-B14F-4D97-AF65-F5344CB8AC3E}">
        <p14:creationId xmlns:p14="http://schemas.microsoft.com/office/powerpoint/2010/main" val="21646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334" y="-118337"/>
            <a:ext cx="1542572" cy="1542572"/>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2" name="TextBox 1"/>
          <p:cNvSpPr txBox="1"/>
          <p:nvPr/>
        </p:nvSpPr>
        <p:spPr>
          <a:xfrm>
            <a:off x="439230" y="1424235"/>
            <a:ext cx="5555122" cy="415498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400" dirty="0">
                <a:solidFill>
                  <a:srgbClr val="002E5F"/>
                </a:solidFill>
              </a:rPr>
              <a:t>Where did the data come from? </a:t>
            </a:r>
          </a:p>
          <a:p>
            <a:pPr marL="285750" indent="-285750">
              <a:buFont typeface="Arial" panose="020B0604020202020204" pitchFamily="34" charset="0"/>
              <a:buChar char="•"/>
            </a:pPr>
            <a:r>
              <a:rPr lang="en-GB" sz="2400" dirty="0">
                <a:solidFill>
                  <a:srgbClr val="002E5F"/>
                </a:solidFill>
              </a:rPr>
              <a:t>Who gathered the data? How, and why?</a:t>
            </a:r>
          </a:p>
          <a:p>
            <a:pPr marL="285750" indent="-285750">
              <a:buFont typeface="Arial" panose="020B0604020202020204" pitchFamily="34" charset="0"/>
              <a:buChar char="•"/>
            </a:pPr>
            <a:r>
              <a:rPr lang="en-GB" sz="2400" dirty="0">
                <a:solidFill>
                  <a:srgbClr val="002E5F"/>
                </a:solidFill>
              </a:rPr>
              <a:t>Have potential biases been accounted for? </a:t>
            </a:r>
          </a:p>
          <a:p>
            <a:pPr marL="742950" lvl="1" indent="-285750">
              <a:buFont typeface="Arial" panose="020B0604020202020204" pitchFamily="34" charset="0"/>
              <a:buChar char="•"/>
            </a:pPr>
            <a:r>
              <a:rPr lang="en-GB" sz="2400" dirty="0">
                <a:solidFill>
                  <a:srgbClr val="002E5F"/>
                </a:solidFill>
              </a:rPr>
              <a:t>Demographic/population</a:t>
            </a:r>
          </a:p>
          <a:p>
            <a:pPr marL="742950" lvl="1" indent="-285750">
              <a:buFont typeface="Arial" panose="020B0604020202020204" pitchFamily="34" charset="0"/>
              <a:buChar char="•"/>
            </a:pPr>
            <a:r>
              <a:rPr lang="en-GB" sz="2400" dirty="0">
                <a:solidFill>
                  <a:srgbClr val="002E5F"/>
                </a:solidFill>
              </a:rPr>
              <a:t>Historic</a:t>
            </a:r>
          </a:p>
          <a:p>
            <a:pPr marL="742950" lvl="1" indent="-285750">
              <a:buFont typeface="Arial" panose="020B0604020202020204" pitchFamily="34" charset="0"/>
              <a:buChar char="•"/>
            </a:pPr>
            <a:r>
              <a:rPr lang="en-GB" sz="2400" dirty="0">
                <a:solidFill>
                  <a:srgbClr val="002E5F"/>
                </a:solidFill>
              </a:rPr>
              <a:t>Observer</a:t>
            </a:r>
          </a:p>
          <a:p>
            <a:pPr marL="285750" indent="-285750">
              <a:buFont typeface="Arial" panose="020B0604020202020204" pitchFamily="34" charset="0"/>
              <a:buChar char="•"/>
            </a:pPr>
            <a:r>
              <a:rPr lang="en-GB" sz="2400" dirty="0">
                <a:solidFill>
                  <a:srgbClr val="002E5F"/>
                </a:solidFill>
                <a:latin typeface="Source Sans Pro" panose="020B0503030403020204" pitchFamily="34" charset="0"/>
              </a:rPr>
              <a:t>Are there any risks associated with the data?</a:t>
            </a:r>
          </a:p>
          <a:p>
            <a:pPr marL="285750" indent="-285750">
              <a:buFont typeface="Arial" panose="020B0604020202020204" pitchFamily="34" charset="0"/>
              <a:buChar char="•"/>
            </a:pPr>
            <a:r>
              <a:rPr lang="en-GB" sz="2400" dirty="0">
                <a:solidFill>
                  <a:srgbClr val="002E5F"/>
                </a:solidFill>
                <a:latin typeface="Source Sans Pro" panose="020B0503030403020204" pitchFamily="34" charset="0"/>
              </a:rPr>
              <a:t>Is the dataset complete?</a:t>
            </a:r>
          </a:p>
          <a:p>
            <a:pPr marL="285750" indent="-285750">
              <a:buFont typeface="Arial" panose="020B0604020202020204" pitchFamily="34" charset="0"/>
              <a:buChar char="•"/>
            </a:pPr>
            <a:r>
              <a:rPr lang="en-GB" sz="2400" dirty="0">
                <a:solidFill>
                  <a:srgbClr val="002E5F"/>
                </a:solidFill>
                <a:latin typeface="Source Sans Pro" panose="020B0503030403020204" pitchFamily="34" charset="0"/>
              </a:rPr>
              <a:t>Was ethics permission obtained?</a:t>
            </a:r>
          </a:p>
        </p:txBody>
      </p:sp>
      <p:sp>
        <p:nvSpPr>
          <p:cNvPr id="3" name="TextBox 2">
            <a:extLst>
              <a:ext uri="{FF2B5EF4-FFF2-40B4-BE49-F238E27FC236}">
                <a16:creationId xmlns:a16="http://schemas.microsoft.com/office/drawing/2014/main" id="{4F4FB30C-ED25-E4C9-76B7-D9A92715E44D}"/>
              </a:ext>
            </a:extLst>
          </p:cNvPr>
          <p:cNvSpPr txBox="1"/>
          <p:nvPr/>
        </p:nvSpPr>
        <p:spPr>
          <a:xfrm>
            <a:off x="690309" y="590314"/>
            <a:ext cx="5647763" cy="707886"/>
          </a:xfrm>
          <a:prstGeom prst="rect">
            <a:avLst/>
          </a:prstGeom>
          <a:noFill/>
        </p:spPr>
        <p:txBody>
          <a:bodyPr wrap="square" rtlCol="0">
            <a:spAutoFit/>
          </a:bodyPr>
          <a:lstStyle/>
          <a:p>
            <a:r>
              <a:rPr lang="en-GB" sz="4000" dirty="0">
                <a:solidFill>
                  <a:srgbClr val="002E5F"/>
                </a:solidFill>
                <a:latin typeface="Integral CF Bold" panose="00000800000000000000" pitchFamily="50" charset="0"/>
              </a:rPr>
              <a:t>Data Ethics</a:t>
            </a:r>
            <a:endParaRPr lang="en-US" sz="4000" dirty="0">
              <a:solidFill>
                <a:srgbClr val="002E5F"/>
              </a:solidFill>
              <a:latin typeface="Source Sans Pro" panose="020B0503030403020204" pitchFamily="34" charset="0"/>
              <a:ea typeface="Source Sans Pro" panose="020B0503030403020204" pitchFamily="34" charset="0"/>
            </a:endParaRPr>
          </a:p>
        </p:txBody>
      </p:sp>
      <p:sp>
        <p:nvSpPr>
          <p:cNvPr id="9" name="Rectangle 8"/>
          <p:cNvSpPr/>
          <p:nvPr/>
        </p:nvSpPr>
        <p:spPr>
          <a:xfrm>
            <a:off x="0" y="5939645"/>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88" y="6087563"/>
            <a:ext cx="3123376" cy="62647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70454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FF5BF-091B-32ED-2CE4-8E95EFEA2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60" y="6044426"/>
            <a:ext cx="3687605" cy="725706"/>
          </a:xfrm>
          <a:prstGeom prst="rect">
            <a:avLst/>
          </a:prstGeom>
        </p:spPr>
      </p:pic>
      <p:sp>
        <p:nvSpPr>
          <p:cNvPr id="6" name="Rectangle 5">
            <a:extLst>
              <a:ext uri="{FF2B5EF4-FFF2-40B4-BE49-F238E27FC236}">
                <a16:creationId xmlns:a16="http://schemas.microsoft.com/office/drawing/2014/main" id="{E7357747-C7C2-ACDC-CDD1-538B18C2E4F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CBFB00D-9C95-0AB8-743C-E025D470E8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7" y="5678806"/>
            <a:ext cx="1091326" cy="1091326"/>
          </a:xfrm>
          <a:prstGeom prst="rect">
            <a:avLst/>
          </a:prstGeom>
        </p:spPr>
      </p:pic>
      <p:sp>
        <p:nvSpPr>
          <p:cNvPr id="8" name="Rectangle 7">
            <a:extLst>
              <a:ext uri="{FF2B5EF4-FFF2-40B4-BE49-F238E27FC236}">
                <a16:creationId xmlns:a16="http://schemas.microsoft.com/office/drawing/2014/main" id="{D1FE3AB1-D397-192D-2171-A9569070630A}"/>
              </a:ext>
            </a:extLst>
          </p:cNvPr>
          <p:cNvSpPr/>
          <p:nvPr/>
        </p:nvSpPr>
        <p:spPr>
          <a:xfrm>
            <a:off x="5058931" y="6488668"/>
            <a:ext cx="2074138"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10" name="Picture 9" descr="Chart, line chart&#10;&#10;Description automatically generated">
            <a:extLst>
              <a:ext uri="{FF2B5EF4-FFF2-40B4-BE49-F238E27FC236}">
                <a16:creationId xmlns:a16="http://schemas.microsoft.com/office/drawing/2014/main" id="{2075C2DA-DCBA-7763-7676-BB9DF824B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785" y="1035127"/>
            <a:ext cx="7772400" cy="4643679"/>
          </a:xfrm>
          <a:prstGeom prst="rect">
            <a:avLst/>
          </a:prstGeom>
          <a:solidFill>
            <a:schemeClr val="bg1">
              <a:lumMod val="65000"/>
            </a:schemeClr>
          </a:solidFill>
        </p:spPr>
      </p:pic>
      <p:pic>
        <p:nvPicPr>
          <p:cNvPr id="13" name="Picture 12">
            <a:extLst>
              <a:ext uri="{FF2B5EF4-FFF2-40B4-BE49-F238E27FC236}">
                <a16:creationId xmlns:a16="http://schemas.microsoft.com/office/drawing/2014/main" id="{E0C5C4EA-103E-9563-C1BD-182D85C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7" y="301777"/>
            <a:ext cx="3669637" cy="722172"/>
          </a:xfrm>
          <a:prstGeom prst="rect">
            <a:avLst/>
          </a:prstGeom>
        </p:spPr>
      </p:pic>
    </p:spTree>
    <p:extLst>
      <p:ext uri="{BB962C8B-B14F-4D97-AF65-F5344CB8AC3E}">
        <p14:creationId xmlns:p14="http://schemas.microsoft.com/office/powerpoint/2010/main" val="413175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98B4F8-7BFA-6D00-01CD-40526A3CEDAF}"/>
              </a:ext>
            </a:extLst>
          </p:cNvPr>
          <p:cNvSpPr txBox="1"/>
          <p:nvPr/>
        </p:nvSpPr>
        <p:spPr>
          <a:xfrm>
            <a:off x="2547821" y="1533187"/>
            <a:ext cx="9385731" cy="584775"/>
          </a:xfrm>
          <a:prstGeom prst="rect">
            <a:avLst/>
          </a:prstGeom>
          <a:noFill/>
        </p:spPr>
        <p:txBody>
          <a:bodyPr wrap="square" rtlCol="0">
            <a:spAutoFit/>
          </a:bodyPr>
          <a:lstStyle/>
          <a:p>
            <a:r>
              <a:rPr lang="en-GB" sz="3200" dirty="0">
                <a:solidFill>
                  <a:srgbClr val="002E5F"/>
                </a:solidFill>
                <a:latin typeface="Integral CF Bold" panose="00000800000000000000" pitchFamily="50" charset="0"/>
              </a:rPr>
              <a:t>Data Ethics In Practice</a:t>
            </a:r>
          </a:p>
        </p:txBody>
      </p:sp>
      <p:sp>
        <p:nvSpPr>
          <p:cNvPr id="6" name="TextBox 5">
            <a:extLst>
              <a:ext uri="{FF2B5EF4-FFF2-40B4-BE49-F238E27FC236}">
                <a16:creationId xmlns:a16="http://schemas.microsoft.com/office/drawing/2014/main" id="{9B281172-3E2A-78C3-E167-9CC661089717}"/>
              </a:ext>
            </a:extLst>
          </p:cNvPr>
          <p:cNvSpPr txBox="1"/>
          <p:nvPr/>
        </p:nvSpPr>
        <p:spPr>
          <a:xfrm>
            <a:off x="1100714" y="2204777"/>
            <a:ext cx="9990571" cy="3416320"/>
          </a:xfrm>
          <a:prstGeom prst="rect">
            <a:avLst/>
          </a:prstGeom>
          <a:noFill/>
        </p:spPr>
        <p:txBody>
          <a:bodyPr wrap="square" rtlCol="0">
            <a:spAutoFit/>
          </a:bodyPr>
          <a:lstStyle/>
          <a:p>
            <a:r>
              <a:rPr lang="en-GB" sz="2400" dirty="0">
                <a:solidFill>
                  <a:srgbClr val="002E5F"/>
                </a:solidFill>
                <a:latin typeface="Source Sans Pro" panose="020B0503030403020204" pitchFamily="34" charset="0"/>
              </a:rPr>
              <a:t>A PhD student is conducting thesis research on gender representation in eighteenth-century Scottish literature. She gathered a dataset of authors’ names from Google Books. Then, she used a Python package to determine the authors’ genders. The package was trained on a dataset of popular English-language first names identified as either “feminine” or “masculine.”</a:t>
            </a:r>
          </a:p>
          <a:p>
            <a:endParaRPr lang="en-GB" sz="2400" dirty="0">
              <a:solidFill>
                <a:srgbClr val="002E5F"/>
              </a:solidFill>
              <a:latin typeface="Source Sans Pro" panose="020B0503030403020204" pitchFamily="34" charset="0"/>
            </a:endParaRPr>
          </a:p>
          <a:p>
            <a:endParaRPr lang="en-GB" sz="2400" dirty="0">
              <a:solidFill>
                <a:srgbClr val="002E5F"/>
              </a:solidFill>
              <a:latin typeface="Source Sans Pro" panose="020B0503030403020204" pitchFamily="34" charset="0"/>
            </a:endParaRPr>
          </a:p>
          <a:p>
            <a:r>
              <a:rPr lang="en-GB" sz="2400" dirty="0">
                <a:solidFill>
                  <a:srgbClr val="002E5F"/>
                </a:solidFill>
                <a:latin typeface="Source Sans Pro" panose="020B0503030403020204" pitchFamily="34" charset="0"/>
              </a:rPr>
              <a:t>Discuss the researcher’s dataset and methods. What problems can you foresee? What solutions might the researcher consider?</a:t>
            </a:r>
          </a:p>
        </p:txBody>
      </p:sp>
      <p:sp>
        <p:nvSpPr>
          <p:cNvPr id="8" name="Rectangle 7">
            <a:extLst>
              <a:ext uri="{FF2B5EF4-FFF2-40B4-BE49-F238E27FC236}">
                <a16:creationId xmlns:a16="http://schemas.microsoft.com/office/drawing/2014/main" id="{71B3C422-2CFA-B106-CF05-E9BA29D5161A}"/>
              </a:ext>
            </a:extLst>
          </p:cNvPr>
          <p:cNvSpPr/>
          <p:nvPr/>
        </p:nvSpPr>
        <p:spPr>
          <a:xfrm>
            <a:off x="4877396" y="6225988"/>
            <a:ext cx="2074138" cy="369332"/>
          </a:xfrm>
          <a:prstGeom prst="rect">
            <a:avLst/>
          </a:prstGeom>
          <a:noFill/>
        </p:spPr>
        <p:txBody>
          <a:bodyPr wrap="square">
            <a:spAutoFit/>
          </a:bodyPr>
          <a:lstStyle/>
          <a:p>
            <a:r>
              <a:rPr lang="en-GB" dirty="0" err="1">
                <a:solidFill>
                  <a:srgbClr val="002060"/>
                </a:solidFill>
                <a:latin typeface="Source Sans Pro" panose="020B0503030403020204" pitchFamily="34" charset="0"/>
              </a:rPr>
              <a:t>www.cdcs.ed.ac.uk</a:t>
            </a:r>
            <a:endParaRPr lang="en-GB" dirty="0">
              <a:solidFill>
                <a:srgbClr val="002060"/>
              </a:solidFill>
              <a:latin typeface="Source Sans Pro" panose="020B0503030403020204" pitchFamily="34" charset="0"/>
            </a:endParaRPr>
          </a:p>
        </p:txBody>
      </p:sp>
      <p:pic>
        <p:nvPicPr>
          <p:cNvPr id="9" name="Picture 8">
            <a:extLst>
              <a:ext uri="{FF2B5EF4-FFF2-40B4-BE49-F238E27FC236}">
                <a16:creationId xmlns:a16="http://schemas.microsoft.com/office/drawing/2014/main" id="{08BF4C3B-EC4C-E7AB-539F-C61CB188C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6768" y="66329"/>
            <a:ext cx="1542572" cy="1542572"/>
          </a:xfrm>
          <a:prstGeom prst="rect">
            <a:avLst/>
          </a:prstGeom>
          <a:noFill/>
        </p:spPr>
      </p:pic>
      <p:pic>
        <p:nvPicPr>
          <p:cNvPr id="10" name="Picture 9">
            <a:extLst>
              <a:ext uri="{FF2B5EF4-FFF2-40B4-BE49-F238E27FC236}">
                <a16:creationId xmlns:a16="http://schemas.microsoft.com/office/drawing/2014/main" id="{4F0C78E6-BC37-0BA1-AC7C-C6BD0F221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67" y="301777"/>
            <a:ext cx="3669637" cy="722172"/>
          </a:xfrm>
          <a:prstGeom prst="rect">
            <a:avLst/>
          </a:prstGeom>
        </p:spPr>
      </p:pic>
    </p:spTree>
    <p:extLst>
      <p:ext uri="{BB962C8B-B14F-4D97-AF65-F5344CB8AC3E}">
        <p14:creationId xmlns:p14="http://schemas.microsoft.com/office/powerpoint/2010/main" val="52771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98B4F8-7BFA-6D00-01CD-40526A3CEDAF}"/>
              </a:ext>
            </a:extLst>
          </p:cNvPr>
          <p:cNvSpPr txBox="1"/>
          <p:nvPr/>
        </p:nvSpPr>
        <p:spPr>
          <a:xfrm>
            <a:off x="2547821" y="1533187"/>
            <a:ext cx="9385731" cy="584775"/>
          </a:xfrm>
          <a:prstGeom prst="rect">
            <a:avLst/>
          </a:prstGeom>
          <a:noFill/>
        </p:spPr>
        <p:txBody>
          <a:bodyPr wrap="square" rtlCol="0">
            <a:spAutoFit/>
          </a:bodyPr>
          <a:lstStyle/>
          <a:p>
            <a:r>
              <a:rPr lang="en-GB" sz="3200" dirty="0">
                <a:solidFill>
                  <a:srgbClr val="002E5F"/>
                </a:solidFill>
                <a:latin typeface="Integral CF Bold" panose="00000800000000000000" pitchFamily="50" charset="0"/>
              </a:rPr>
              <a:t>Data Ethics In Practice</a:t>
            </a:r>
          </a:p>
        </p:txBody>
      </p:sp>
      <p:sp>
        <p:nvSpPr>
          <p:cNvPr id="6" name="TextBox 5">
            <a:extLst>
              <a:ext uri="{FF2B5EF4-FFF2-40B4-BE49-F238E27FC236}">
                <a16:creationId xmlns:a16="http://schemas.microsoft.com/office/drawing/2014/main" id="{9B281172-3E2A-78C3-E167-9CC661089717}"/>
              </a:ext>
            </a:extLst>
          </p:cNvPr>
          <p:cNvSpPr txBox="1"/>
          <p:nvPr/>
        </p:nvSpPr>
        <p:spPr>
          <a:xfrm>
            <a:off x="1020200" y="2172759"/>
            <a:ext cx="9990571" cy="3785652"/>
          </a:xfrm>
          <a:prstGeom prst="rect">
            <a:avLst/>
          </a:prstGeom>
          <a:noFill/>
        </p:spPr>
        <p:txBody>
          <a:bodyPr wrap="square" rtlCol="0">
            <a:spAutoFit/>
          </a:bodyPr>
          <a:lstStyle/>
          <a:p>
            <a:r>
              <a:rPr lang="en-GB" sz="2400" dirty="0">
                <a:solidFill>
                  <a:srgbClr val="002E5F"/>
                </a:solidFill>
                <a:latin typeface="Source Sans Pro" panose="020B0503030403020204" pitchFamily="34" charset="0"/>
              </a:rPr>
              <a:t>A team of developers is training a voice recognition model for a smartphone. They create a dataset of TED Talk recordings and receive permission to use the data for training the model. After training the voice recognition model, the developers perform testing. They are surprised to find that the model struggles to detect voices of higher pitch and lower volume. </a:t>
            </a:r>
          </a:p>
          <a:p>
            <a:endParaRPr lang="en-GB" sz="2400" dirty="0">
              <a:solidFill>
                <a:srgbClr val="002E5F"/>
              </a:solidFill>
              <a:latin typeface="Source Sans Pro" panose="020B0503030403020204" pitchFamily="34" charset="0"/>
            </a:endParaRPr>
          </a:p>
          <a:p>
            <a:endParaRPr lang="en-GB" sz="2400" dirty="0">
              <a:solidFill>
                <a:srgbClr val="002E5F"/>
              </a:solidFill>
              <a:latin typeface="Source Sans Pro" panose="020B0503030403020204" pitchFamily="34" charset="0"/>
            </a:endParaRPr>
          </a:p>
          <a:p>
            <a:r>
              <a:rPr lang="en-GB" sz="2400" dirty="0">
                <a:solidFill>
                  <a:srgbClr val="002E5F"/>
                </a:solidFill>
                <a:latin typeface="Source Sans Pro" panose="020B0503030403020204" pitchFamily="34" charset="0"/>
              </a:rPr>
              <a:t>Discuss why the VR model performs better when detecting certain voices. What are the potential consequences of implementing this VR model? And, how could the developers improve their results?</a:t>
            </a:r>
          </a:p>
        </p:txBody>
      </p:sp>
      <p:sp>
        <p:nvSpPr>
          <p:cNvPr id="8" name="Rectangle 7">
            <a:extLst>
              <a:ext uri="{FF2B5EF4-FFF2-40B4-BE49-F238E27FC236}">
                <a16:creationId xmlns:a16="http://schemas.microsoft.com/office/drawing/2014/main" id="{71B3C422-2CFA-B106-CF05-E9BA29D5161A}"/>
              </a:ext>
            </a:extLst>
          </p:cNvPr>
          <p:cNvSpPr/>
          <p:nvPr/>
        </p:nvSpPr>
        <p:spPr>
          <a:xfrm>
            <a:off x="5058931" y="6400800"/>
            <a:ext cx="2074138" cy="369332"/>
          </a:xfrm>
          <a:prstGeom prst="rect">
            <a:avLst/>
          </a:prstGeom>
          <a:noFill/>
        </p:spPr>
        <p:txBody>
          <a:bodyPr wrap="square">
            <a:spAutoFit/>
          </a:bodyPr>
          <a:lstStyle/>
          <a:p>
            <a:r>
              <a:rPr lang="en-GB" dirty="0" err="1">
                <a:solidFill>
                  <a:srgbClr val="00CEC0"/>
                </a:solidFill>
                <a:latin typeface="Source Sans Pro" panose="020B0503030403020204" pitchFamily="34" charset="0"/>
              </a:rPr>
              <a:t>www.cdcs.ed.ac.uk</a:t>
            </a:r>
            <a:endParaRPr lang="en-GB" dirty="0">
              <a:solidFill>
                <a:srgbClr val="00CEC0"/>
              </a:solidFill>
              <a:latin typeface="Source Sans Pro" panose="020B0503030403020204" pitchFamily="34" charset="0"/>
            </a:endParaRPr>
          </a:p>
        </p:txBody>
      </p:sp>
      <p:pic>
        <p:nvPicPr>
          <p:cNvPr id="9" name="Picture 8">
            <a:extLst>
              <a:ext uri="{FF2B5EF4-FFF2-40B4-BE49-F238E27FC236}">
                <a16:creationId xmlns:a16="http://schemas.microsoft.com/office/drawing/2014/main" id="{08BF4C3B-EC4C-E7AB-539F-C61CB188C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6768" y="66329"/>
            <a:ext cx="1542572" cy="1542572"/>
          </a:xfrm>
          <a:prstGeom prst="rect">
            <a:avLst/>
          </a:prstGeom>
          <a:noFill/>
        </p:spPr>
      </p:pic>
      <p:pic>
        <p:nvPicPr>
          <p:cNvPr id="10" name="Picture 9">
            <a:extLst>
              <a:ext uri="{FF2B5EF4-FFF2-40B4-BE49-F238E27FC236}">
                <a16:creationId xmlns:a16="http://schemas.microsoft.com/office/drawing/2014/main" id="{4F0C78E6-BC37-0BA1-AC7C-C6BD0F221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67" y="301777"/>
            <a:ext cx="3669637" cy="722172"/>
          </a:xfrm>
          <a:prstGeom prst="rect">
            <a:avLst/>
          </a:prstGeom>
        </p:spPr>
      </p:pic>
    </p:spTree>
    <p:extLst>
      <p:ext uri="{BB962C8B-B14F-4D97-AF65-F5344CB8AC3E}">
        <p14:creationId xmlns:p14="http://schemas.microsoft.com/office/powerpoint/2010/main" val="84161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98B4F8-7BFA-6D00-01CD-40526A3CEDAF}"/>
              </a:ext>
            </a:extLst>
          </p:cNvPr>
          <p:cNvSpPr txBox="1"/>
          <p:nvPr/>
        </p:nvSpPr>
        <p:spPr>
          <a:xfrm>
            <a:off x="809468" y="1163901"/>
            <a:ext cx="10672997" cy="584775"/>
          </a:xfrm>
          <a:prstGeom prst="rect">
            <a:avLst/>
          </a:prstGeom>
          <a:noFill/>
        </p:spPr>
        <p:txBody>
          <a:bodyPr wrap="square" rtlCol="0">
            <a:spAutoFit/>
          </a:bodyPr>
          <a:lstStyle/>
          <a:p>
            <a:pPr algn="ctr"/>
            <a:r>
              <a:rPr lang="en-GB" sz="3200" dirty="0">
                <a:solidFill>
                  <a:srgbClr val="002E5F"/>
                </a:solidFill>
                <a:latin typeface="Integral CF Bold" panose="00000800000000000000" pitchFamily="50" charset="0"/>
              </a:rPr>
              <a:t>Basic </a:t>
            </a:r>
            <a:r>
              <a:rPr lang="en-GB" sz="3200">
                <a:solidFill>
                  <a:srgbClr val="002E5F"/>
                </a:solidFill>
                <a:latin typeface="Integral CF Bold" panose="00000800000000000000" pitchFamily="50" charset="0"/>
              </a:rPr>
              <a:t>Python </a:t>
            </a:r>
            <a:r>
              <a:rPr lang="en-GB" sz="3200" dirty="0">
                <a:solidFill>
                  <a:srgbClr val="002E5F"/>
                </a:solidFill>
                <a:latin typeface="Integral CF Bold" panose="00000800000000000000" pitchFamily="50" charset="0"/>
              </a:rPr>
              <a:t>Terms</a:t>
            </a:r>
          </a:p>
        </p:txBody>
      </p:sp>
      <p:sp>
        <p:nvSpPr>
          <p:cNvPr id="6" name="TextBox 5">
            <a:extLst>
              <a:ext uri="{FF2B5EF4-FFF2-40B4-BE49-F238E27FC236}">
                <a16:creationId xmlns:a16="http://schemas.microsoft.com/office/drawing/2014/main" id="{9B281172-3E2A-78C3-E167-9CC661089717}"/>
              </a:ext>
            </a:extLst>
          </p:cNvPr>
          <p:cNvSpPr txBox="1"/>
          <p:nvPr/>
        </p:nvSpPr>
        <p:spPr>
          <a:xfrm>
            <a:off x="234967" y="1896427"/>
            <a:ext cx="11884373" cy="455509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Input </a:t>
            </a:r>
            <a:r>
              <a:rPr lang="en-GB" sz="2500" dirty="0">
                <a:solidFill>
                  <a:srgbClr val="002E5F"/>
                </a:solidFill>
                <a:latin typeface="Source Sans Pro" panose="020B0503030403020204" pitchFamily="34" charset="0"/>
              </a:rPr>
              <a:t>and </a:t>
            </a:r>
            <a:r>
              <a:rPr lang="en-GB" sz="2500" b="1" dirty="0">
                <a:solidFill>
                  <a:srgbClr val="002E5F"/>
                </a:solidFill>
                <a:latin typeface="Source Sans Pro" panose="020B0503030403020204" pitchFamily="34" charset="0"/>
              </a:rPr>
              <a:t>output: </a:t>
            </a:r>
            <a:r>
              <a:rPr lang="en-GB" sz="2500" dirty="0">
                <a:solidFill>
                  <a:srgbClr val="002E5F"/>
                </a:solidFill>
                <a:latin typeface="Source Sans Pro" panose="020B0503030403020204" pitchFamily="34" charset="0"/>
              </a:rPr>
              <a:t>a user enters an input and Python responds with an output</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Error: </a:t>
            </a:r>
            <a:r>
              <a:rPr lang="en-GB" sz="2500" dirty="0">
                <a:solidFill>
                  <a:srgbClr val="002E5F"/>
                </a:solidFill>
                <a:latin typeface="Source Sans Pro" panose="020B0503030403020204" pitchFamily="34" charset="0"/>
              </a:rPr>
              <a:t>an output that highlights an incorrect input </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print() </a:t>
            </a:r>
            <a:r>
              <a:rPr lang="en-GB" sz="2500" dirty="0">
                <a:solidFill>
                  <a:srgbClr val="002E5F"/>
                </a:solidFill>
                <a:latin typeface="Source Sans Pro" panose="020B0503030403020204" pitchFamily="34" charset="0"/>
              </a:rPr>
              <a:t>statements</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Operators: </a:t>
            </a:r>
            <a:r>
              <a:rPr lang="en-GB" sz="2500" dirty="0">
                <a:solidFill>
                  <a:srgbClr val="002E5F"/>
                </a:solidFill>
                <a:latin typeface="Source Sans Pro" panose="020B0503030403020204" pitchFamily="34" charset="0"/>
              </a:rPr>
              <a:t>plus (+), minus (-), multiply (*), divide (/), floor division (//)</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Variables: </a:t>
            </a:r>
            <a:r>
              <a:rPr lang="en-GB" sz="2500" dirty="0">
                <a:solidFill>
                  <a:srgbClr val="002E5F"/>
                </a:solidFill>
                <a:latin typeface="Source Sans Pro" panose="020B0503030403020204" pitchFamily="34" charset="0"/>
              </a:rPr>
              <a:t>saving a value under another value (x=7; x is the variable and equals 7; month = “January”)</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Comparisons:</a:t>
            </a:r>
            <a:r>
              <a:rPr lang="en-GB" sz="2500" dirty="0">
                <a:solidFill>
                  <a:srgbClr val="002E5F"/>
                </a:solidFill>
                <a:latin typeface="Source Sans Pro" panose="020B0503030403020204" pitchFamily="34" charset="0"/>
              </a:rPr>
              <a:t> x equals y (x==y), x does not equal y (x != y)</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Booleans: </a:t>
            </a:r>
            <a:r>
              <a:rPr lang="en-GB" sz="2500" dirty="0">
                <a:solidFill>
                  <a:srgbClr val="002E5F"/>
                </a:solidFill>
                <a:latin typeface="Source Sans Pro" panose="020B0503030403020204" pitchFamily="34" charset="0"/>
              </a:rPr>
              <a:t>input resulting in True/False outputs (input: 5 &lt; 7 output: True )</a:t>
            </a:r>
          </a:p>
          <a:p>
            <a:pPr marL="342900" indent="-342900">
              <a:spcAft>
                <a:spcPts val="600"/>
              </a:spcAft>
              <a:buFont typeface="Arial" panose="020B0604020202020204" pitchFamily="34" charset="0"/>
              <a:buChar char="•"/>
            </a:pPr>
            <a:r>
              <a:rPr lang="en-GB" sz="2500" b="1" dirty="0">
                <a:solidFill>
                  <a:srgbClr val="002E5F"/>
                </a:solidFill>
                <a:latin typeface="Source Sans Pro" panose="020B0503030403020204" pitchFamily="34" charset="0"/>
              </a:rPr>
              <a:t>Conditionals: </a:t>
            </a:r>
            <a:r>
              <a:rPr lang="en-GB" sz="2500" dirty="0">
                <a:solidFill>
                  <a:srgbClr val="002E5F"/>
                </a:solidFill>
                <a:latin typeface="Source Sans Pro" panose="020B0503030403020204" pitchFamily="34" charset="0"/>
              </a:rPr>
              <a:t>if/then (if month not “January”:    //   print (“No, it’s not January.”)</a:t>
            </a:r>
            <a:endParaRPr lang="en-GB" sz="2500" b="1" dirty="0">
              <a:solidFill>
                <a:srgbClr val="002E5F"/>
              </a:solidFill>
              <a:latin typeface="Source Sans Pro" panose="020B0503030403020204" pitchFamily="34" charset="0"/>
            </a:endParaRPr>
          </a:p>
          <a:p>
            <a:pPr marL="342900" indent="-342900">
              <a:spcAft>
                <a:spcPts val="600"/>
              </a:spcAft>
              <a:buFont typeface="Arial" panose="020B0604020202020204" pitchFamily="34" charset="0"/>
              <a:buChar char="•"/>
            </a:pPr>
            <a:endParaRPr lang="en-GB" sz="2500" dirty="0">
              <a:solidFill>
                <a:srgbClr val="002E5F"/>
              </a:solidFill>
              <a:latin typeface="Source Sans Pro" panose="020B0503030403020204" pitchFamily="34" charset="0"/>
            </a:endParaRPr>
          </a:p>
        </p:txBody>
      </p:sp>
      <p:pic>
        <p:nvPicPr>
          <p:cNvPr id="9" name="Picture 8">
            <a:extLst>
              <a:ext uri="{FF2B5EF4-FFF2-40B4-BE49-F238E27FC236}">
                <a16:creationId xmlns:a16="http://schemas.microsoft.com/office/drawing/2014/main" id="{08BF4C3B-EC4C-E7AB-539F-C61CB188C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6768" y="66329"/>
            <a:ext cx="1542572" cy="1542572"/>
          </a:xfrm>
          <a:prstGeom prst="rect">
            <a:avLst/>
          </a:prstGeom>
          <a:noFill/>
        </p:spPr>
      </p:pic>
      <p:pic>
        <p:nvPicPr>
          <p:cNvPr id="10" name="Picture 9">
            <a:extLst>
              <a:ext uri="{FF2B5EF4-FFF2-40B4-BE49-F238E27FC236}">
                <a16:creationId xmlns:a16="http://schemas.microsoft.com/office/drawing/2014/main" id="{4F0C78E6-BC37-0BA1-AC7C-C6BD0F221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67" y="301777"/>
            <a:ext cx="3669637" cy="722172"/>
          </a:xfrm>
          <a:prstGeom prst="rect">
            <a:avLst/>
          </a:prstGeom>
        </p:spPr>
      </p:pic>
    </p:spTree>
    <p:extLst>
      <p:ext uri="{BB962C8B-B14F-4D97-AF65-F5344CB8AC3E}">
        <p14:creationId xmlns:p14="http://schemas.microsoft.com/office/powerpoint/2010/main" val="1847254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0533433-c614-42f1-a6db-1e117b426f00">
      <UserInfo>
        <DisplayName>DONATI Laura</DisplayName>
        <AccountId>35556</AccountId>
        <AccountType/>
      </UserInfo>
    </SharedWithUsers>
    <lcf76f155ced4ddcb4097134ff3c332f xmlns="a4cecb87-7127-4cec-8ade-f39cabdda460">
      <Terms xmlns="http://schemas.microsoft.com/office/infopath/2007/PartnerControls"/>
    </lcf76f155ced4ddcb4097134ff3c332f>
    <TaxCatchAll xmlns="e0533433-c614-42f1-a6db-1e117b426f0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F3C4344107B142896AFF4BAB57AEE6" ma:contentTypeVersion="16" ma:contentTypeDescription="Create a new document." ma:contentTypeScope="" ma:versionID="1b4ae4f646645aa0da8c9455870ff1b8">
  <xsd:schema xmlns:xsd="http://www.w3.org/2001/XMLSchema" xmlns:xs="http://www.w3.org/2001/XMLSchema" xmlns:p="http://schemas.microsoft.com/office/2006/metadata/properties" xmlns:ns2="a4cecb87-7127-4cec-8ade-f39cabdda460" xmlns:ns3="e0533433-c614-42f1-a6db-1e117b426f00" targetNamespace="http://schemas.microsoft.com/office/2006/metadata/properties" ma:root="true" ma:fieldsID="a4c14307a8b92a900619a17aef0a65b4" ns2:_="" ns3:_="">
    <xsd:import namespace="a4cecb87-7127-4cec-8ade-f39cabdda460"/>
    <xsd:import namespace="e0533433-c614-42f1-a6db-1e117b426f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ecb87-7127-4cec-8ade-f39cabdda4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4eff52-6b6d-4e5f-a3b0-187f185b1d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0533433-c614-42f1-a6db-1e117b426f0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e52b77c-496f-4984-9256-af5fcad5ff1d}" ma:internalName="TaxCatchAll" ma:showField="CatchAllData" ma:web="e0533433-c614-42f1-a6db-1e117b426f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71BF0-864A-44EB-8D90-267EAE0E8E13}">
  <ds:schemaRefs>
    <ds:schemaRef ds:uri="http://schemas.microsoft.com/sharepoint/v3/contenttype/forms"/>
  </ds:schemaRefs>
</ds:datastoreItem>
</file>

<file path=customXml/itemProps2.xml><?xml version="1.0" encoding="utf-8"?>
<ds:datastoreItem xmlns:ds="http://schemas.openxmlformats.org/officeDocument/2006/customXml" ds:itemID="{A0FD7CE9-E207-468D-9663-B40EDE0A8FE3}">
  <ds:schemaRefs>
    <ds:schemaRef ds:uri="http://purl.org/dc/elements/1.1/"/>
    <ds:schemaRef ds:uri="http://schemas.microsoft.com/office/2006/metadata/properties"/>
    <ds:schemaRef ds:uri="http://purl.org/dc/terms/"/>
    <ds:schemaRef ds:uri="http://schemas.openxmlformats.org/package/2006/metadata/core-properties"/>
    <ds:schemaRef ds:uri="a4cecb87-7127-4cec-8ade-f39cabdda460"/>
    <ds:schemaRef ds:uri="http://schemas.microsoft.com/office/2006/documentManagement/types"/>
    <ds:schemaRef ds:uri="http://schemas.microsoft.com/office/infopath/2007/PartnerControls"/>
    <ds:schemaRef ds:uri="e0533433-c614-42f1-a6db-1e117b426f00"/>
    <ds:schemaRef ds:uri="http://www.w3.org/XML/1998/namespace"/>
    <ds:schemaRef ds:uri="http://purl.org/dc/dcmitype/"/>
  </ds:schemaRefs>
</ds:datastoreItem>
</file>

<file path=customXml/itemProps3.xml><?xml version="1.0" encoding="utf-8"?>
<ds:datastoreItem xmlns:ds="http://schemas.openxmlformats.org/officeDocument/2006/customXml" ds:itemID="{F1AC5F1F-6150-4CD9-B54E-AEF9C6FDE5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ecb87-7127-4cec-8ade-f39cabdda460"/>
    <ds:schemaRef ds:uri="e0533433-c614-42f1-a6db-1e117b426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8354</TotalTime>
  <Words>707</Words>
  <Application>Microsoft Macintosh PowerPoint</Application>
  <PresentationFormat>Widescreen</PresentationFormat>
  <Paragraphs>76</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Source Sans Pro</vt:lpstr>
      <vt:lpstr>Integral CF Bold</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Ann</dc:creator>
  <cp:lastModifiedBy>Jessica Witte</cp:lastModifiedBy>
  <cp:revision>70</cp:revision>
  <dcterms:created xsi:type="dcterms:W3CDTF">2019-03-28T15:22:04Z</dcterms:created>
  <dcterms:modified xsi:type="dcterms:W3CDTF">2023-01-26T22:46:37Z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0x010100ADF3C4344107B142896AFF4BAB57AEE6</vt:lpwstr>
  </property>
  <property fmtid="{D5CDD505-2E9C-101B-9397-08002B2CF9AE}" pid="3" name="Order">
    <vt:r8>14622000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MediaServiceImageTags">
    <vt:lpwstr/>
  </property>
</Properties>
</file>